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84"/>
    <a:srgbClr val="8C964A"/>
    <a:srgbClr val="1059AD"/>
    <a:srgbClr val="73388C"/>
    <a:srgbClr val="ADB642"/>
    <a:srgbClr val="84AEBD"/>
    <a:srgbClr val="A56DAD"/>
    <a:srgbClr val="C6B67B"/>
    <a:srgbClr val="E7AA4A"/>
    <a:srgbClr val="005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206" autoAdjust="0"/>
    <p:restoredTop sz="94660"/>
  </p:normalViewPr>
  <p:slideViewPr>
    <p:cSldViewPr snapToGrid="0">
      <p:cViewPr>
        <p:scale>
          <a:sx n="114" d="100"/>
          <a:sy n="114" d="100"/>
        </p:scale>
        <p:origin x="-144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570ED-CAE0-4676-AEAF-9E47AB54AB5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75492-4AA2-4DDB-AEE8-77F0E810B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55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2210A-1A0B-402D-ACFA-1F6BCF733EB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24113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75492-4AA2-4DDB-AEE8-77F0E810B4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20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75492-4AA2-4DDB-AEE8-77F0E810B4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616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75492-4AA2-4DDB-AEE8-77F0E810B4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05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75492-4AA2-4DDB-AEE8-77F0E810B4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18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75492-4AA2-4DDB-AEE8-77F0E810B4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72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75492-4AA2-4DDB-AEE8-77F0E810B4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31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75492-4AA2-4DDB-AEE8-77F0E810B4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3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75492-4AA2-4DDB-AEE8-77F0E810B4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88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75492-4AA2-4DDB-AEE8-77F0E810B4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76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75492-4AA2-4DDB-AEE8-77F0E810B4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49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75492-4AA2-4DDB-AEE8-77F0E810B4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53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75492-4AA2-4DDB-AEE8-77F0E810B4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93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D190-F6C7-46C3-B500-25733EE3701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E07C-5ECD-4C2A-B1FD-9FF14AE12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D190-F6C7-46C3-B500-25733EE3701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E07C-5ECD-4C2A-B1FD-9FF14AE12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2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D190-F6C7-46C3-B500-25733EE3701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E07C-5ECD-4C2A-B1FD-9FF14AE12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96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8200" y="1778000"/>
            <a:ext cx="10560051" cy="4370388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92933" y="504826"/>
            <a:ext cx="730251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52444773-9724-402B-AE5B-0A0490B8564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943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D190-F6C7-46C3-B500-25733EE3701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E07C-5ECD-4C2A-B1FD-9FF14AE12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38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D190-F6C7-46C3-B500-25733EE3701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E07C-5ECD-4C2A-B1FD-9FF14AE12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07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D190-F6C7-46C3-B500-25733EE3701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E07C-5ECD-4C2A-B1FD-9FF14AE12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92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D190-F6C7-46C3-B500-25733EE3701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E07C-5ECD-4C2A-B1FD-9FF14AE12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7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D190-F6C7-46C3-B500-25733EE3701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E07C-5ECD-4C2A-B1FD-9FF14AE12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01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D190-F6C7-46C3-B500-25733EE3701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E07C-5ECD-4C2A-B1FD-9FF14AE12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7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D190-F6C7-46C3-B500-25733EE3701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E07C-5ECD-4C2A-B1FD-9FF14AE12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9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D190-F6C7-46C3-B500-25733EE3701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E07C-5ECD-4C2A-B1FD-9FF14AE12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5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5D190-F6C7-46C3-B500-25733EE3701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DE07C-5ECD-4C2A-B1FD-9FF14AE12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6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www.albertahealthservices.ca/info/Page7736.aspx" TargetMode="External"/><Relationship Id="rId4" Type="http://schemas.openxmlformats.org/officeDocument/2006/relationships/hyperlink" Target="mailto:phc@ahs.c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phc@ahs.ca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3" Type="http://schemas.openxmlformats.org/officeDocument/2006/relationships/image" Target="../media/image2.jpeg"/><Relationship Id="rId7" Type="http://schemas.openxmlformats.org/officeDocument/2006/relationships/slide" Target="slide6.xml"/><Relationship Id="rId12" Type="http://schemas.openxmlformats.org/officeDocument/2006/relationships/slide" Target="slide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image" Target="../media/image3.png"/><Relationship Id="rId9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78" y="1800760"/>
            <a:ext cx="8905639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1103445" y="2227108"/>
            <a:ext cx="2721875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7824192" y="1440720"/>
            <a:ext cx="384043" cy="720080"/>
          </a:xfrm>
          <a:prstGeom prst="downArrow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1423" y="4034412"/>
            <a:ext cx="105611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This deck contains ‘animation’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When showing it, make sure it’s in ‘presentation mode’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From the Slide Show tab in the tool bar, select ‘From Beginning’ or ‘From Current Slide’ to view it properly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Animations are programmed to progress with mouse clicks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9550" y="557913"/>
            <a:ext cx="11779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n w="0"/>
                <a:solidFill>
                  <a:srgbClr val="003C8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 coaches</a:t>
            </a:r>
            <a:endParaRPr lang="en-US" sz="3200" b="1" dirty="0">
              <a:ln w="0"/>
              <a:solidFill>
                <a:srgbClr val="003C8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29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330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09550" y="935418"/>
            <a:ext cx="11779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n w="0"/>
                <a:solidFill>
                  <a:srgbClr val="003C8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WAIT Til 8</a:t>
            </a:r>
            <a:endParaRPr lang="en-US" sz="3200" b="1" dirty="0">
              <a:ln w="0"/>
              <a:solidFill>
                <a:srgbClr val="003C8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328411"/>
            <a:ext cx="12192000" cy="330200"/>
          </a:xfrm>
          <a:prstGeom prst="rect">
            <a:avLst/>
          </a:prstGeom>
          <a:gradFill flip="none" rotWithShape="1">
            <a:gsLst>
              <a:gs pos="0">
                <a:srgbClr val="003C84">
                  <a:shade val="30000"/>
                  <a:satMod val="115000"/>
                </a:srgbClr>
              </a:gs>
              <a:gs pos="50000">
                <a:srgbClr val="003C84">
                  <a:shade val="67500"/>
                  <a:satMod val="115000"/>
                </a:srgbClr>
              </a:gs>
              <a:gs pos="100000">
                <a:srgbClr val="003C84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567824" y="2089545"/>
            <a:ext cx="5303800" cy="1410789"/>
          </a:xfrm>
          <a:prstGeom prst="roundRect">
            <a:avLst/>
          </a:prstGeom>
          <a:solidFill>
            <a:srgbClr val="003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/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Provide patients with adequate thinking time to consider responses to questions before jumping in ahead of them</a:t>
            </a:r>
          </a:p>
        </p:txBody>
      </p:sp>
      <p:sp>
        <p:nvSpPr>
          <p:cNvPr id="27" name="Oval 26"/>
          <p:cNvSpPr/>
          <p:nvPr/>
        </p:nvSpPr>
        <p:spPr>
          <a:xfrm>
            <a:off x="296372" y="1858769"/>
            <a:ext cx="1872343" cy="18723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What it is</a:t>
            </a:r>
            <a:endParaRPr lang="en-US" sz="20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6527800"/>
            <a:ext cx="12192000" cy="330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6199389"/>
            <a:ext cx="12192000" cy="330200"/>
          </a:xfrm>
          <a:prstGeom prst="rect">
            <a:avLst/>
          </a:prstGeom>
          <a:gradFill flip="none" rotWithShape="1">
            <a:gsLst>
              <a:gs pos="0">
                <a:srgbClr val="003C84">
                  <a:shade val="30000"/>
                  <a:satMod val="115000"/>
                </a:srgbClr>
              </a:gs>
              <a:gs pos="50000">
                <a:srgbClr val="003C84">
                  <a:shade val="67500"/>
                  <a:satMod val="115000"/>
                </a:srgbClr>
              </a:gs>
              <a:gs pos="100000">
                <a:srgbClr val="003C84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>
            <a:hlinkClick r:id="rId3" action="ppaction://hlinksldjump"/>
          </p:cNvPr>
          <p:cNvSpPr/>
          <p:nvPr/>
        </p:nvSpPr>
        <p:spPr>
          <a:xfrm>
            <a:off x="10120558" y="6312235"/>
            <a:ext cx="1689100" cy="478734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Back to full list</a:t>
            </a:r>
            <a:endParaRPr lang="en-US" sz="1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567824" y="4220779"/>
            <a:ext cx="5303800" cy="1410789"/>
          </a:xfrm>
          <a:prstGeom prst="roundRect">
            <a:avLst/>
          </a:prstGeom>
          <a:solidFill>
            <a:srgbClr val="003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/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When </a:t>
            </a:r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asking a patient what they already know about their health condition, allow an average of </a:t>
            </a:r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eight </a:t>
            </a:r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seconds for them to think and respond. Allow the quiet space.</a:t>
            </a:r>
          </a:p>
        </p:txBody>
      </p:sp>
      <p:sp>
        <p:nvSpPr>
          <p:cNvPr id="29" name="Oval 28"/>
          <p:cNvSpPr/>
          <p:nvPr/>
        </p:nvSpPr>
        <p:spPr>
          <a:xfrm>
            <a:off x="296372" y="3990003"/>
            <a:ext cx="1872343" cy="18723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Example</a:t>
            </a:r>
            <a:endParaRPr lang="en-US" sz="20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194" name="Picture 2" descr="Image result for clock vect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740" y="1678386"/>
            <a:ext cx="3953181" cy="3953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58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330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09550" y="935418"/>
            <a:ext cx="11779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n w="0"/>
                <a:solidFill>
                  <a:srgbClr val="003C8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Invite the Client to Write</a:t>
            </a:r>
            <a:endParaRPr lang="en-US" sz="3200" b="1" dirty="0">
              <a:ln w="0"/>
              <a:solidFill>
                <a:srgbClr val="003C8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328411"/>
            <a:ext cx="12192000" cy="330200"/>
          </a:xfrm>
          <a:prstGeom prst="rect">
            <a:avLst/>
          </a:prstGeom>
          <a:gradFill flip="none" rotWithShape="1">
            <a:gsLst>
              <a:gs pos="0">
                <a:srgbClr val="003C84">
                  <a:shade val="30000"/>
                  <a:satMod val="115000"/>
                </a:srgbClr>
              </a:gs>
              <a:gs pos="50000">
                <a:srgbClr val="003C84">
                  <a:shade val="67500"/>
                  <a:satMod val="115000"/>
                </a:srgbClr>
              </a:gs>
              <a:gs pos="100000">
                <a:srgbClr val="003C84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669835" y="2089545"/>
            <a:ext cx="4804201" cy="1410789"/>
          </a:xfrm>
          <a:prstGeom prst="roundRect">
            <a:avLst/>
          </a:prstGeom>
          <a:solidFill>
            <a:srgbClr val="1059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2713">
              <a:tabLst>
                <a:tab pos="4171950" algn="l"/>
              </a:tabLst>
            </a:pPr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Encourage patients to </a:t>
            </a:r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write </a:t>
            </a:r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down or capture </a:t>
            </a:r>
          </a:p>
          <a:p>
            <a:pPr marL="112713">
              <a:tabLst>
                <a:tab pos="4171950" algn="l"/>
              </a:tabLst>
            </a:pPr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any </a:t>
            </a:r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aspects of a consultation that they might wish to </a:t>
            </a:r>
            <a:endParaRPr lang="en-US" sz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12713">
              <a:tabLst>
                <a:tab pos="4171950" algn="l"/>
              </a:tabLst>
            </a:pPr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review later. They can use paper and pen, take a picture or use their electronic devices. </a:t>
            </a:r>
            <a:endParaRPr lang="en-US" sz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10120558" y="1858769"/>
            <a:ext cx="1872343" cy="18723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What it is</a:t>
            </a:r>
            <a:endParaRPr lang="en-US" sz="20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669835" y="4220779"/>
            <a:ext cx="5303800" cy="1410789"/>
          </a:xfrm>
          <a:prstGeom prst="roundRect">
            <a:avLst/>
          </a:prstGeom>
          <a:solidFill>
            <a:srgbClr val="1059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2713"/>
            <a:r>
              <a:rPr lang="en-US" sz="12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"The </a:t>
            </a:r>
            <a:r>
              <a:rPr lang="en-US" sz="12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paper and pen here </a:t>
            </a:r>
            <a:r>
              <a:rPr lang="en-US" sz="12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are </a:t>
            </a:r>
            <a:r>
              <a:rPr lang="en-US" sz="12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 you to take any notes </a:t>
            </a:r>
            <a:endParaRPr lang="en-US" sz="1200" i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12713"/>
            <a:r>
              <a:rPr lang="en-US" sz="12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you think </a:t>
            </a:r>
            <a:r>
              <a:rPr lang="en-US" sz="12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will help you once you leave the care planning </a:t>
            </a:r>
            <a:endParaRPr lang="en-US" sz="1200" i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12713"/>
            <a:r>
              <a:rPr lang="en-US" sz="12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appointment </a:t>
            </a:r>
            <a:r>
              <a:rPr lang="en-US" sz="12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today. Or is there another way you'd prefer to </a:t>
            </a:r>
            <a:endParaRPr lang="en-US" sz="1200" i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12713"/>
            <a:r>
              <a:rPr lang="en-US" sz="12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make </a:t>
            </a:r>
            <a:r>
              <a:rPr lang="en-US" sz="12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reminders for yourself?"</a:t>
            </a:r>
          </a:p>
        </p:txBody>
      </p:sp>
      <p:sp>
        <p:nvSpPr>
          <p:cNvPr id="29" name="Oval 28"/>
          <p:cNvSpPr/>
          <p:nvPr/>
        </p:nvSpPr>
        <p:spPr>
          <a:xfrm>
            <a:off x="10120558" y="3990003"/>
            <a:ext cx="1872343" cy="18723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Example</a:t>
            </a:r>
            <a:endParaRPr lang="en-US" sz="20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6527800"/>
            <a:ext cx="12192000" cy="330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6199389"/>
            <a:ext cx="12192000" cy="330200"/>
          </a:xfrm>
          <a:prstGeom prst="rect">
            <a:avLst/>
          </a:prstGeom>
          <a:gradFill flip="none" rotWithShape="1">
            <a:gsLst>
              <a:gs pos="0">
                <a:srgbClr val="003C84">
                  <a:shade val="30000"/>
                  <a:satMod val="115000"/>
                </a:srgbClr>
              </a:gs>
              <a:gs pos="50000">
                <a:srgbClr val="003C84">
                  <a:shade val="67500"/>
                  <a:satMod val="115000"/>
                </a:srgbClr>
              </a:gs>
              <a:gs pos="100000">
                <a:srgbClr val="003C84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>
            <a:hlinkClick r:id="rId3" action="ppaction://hlinksldjump"/>
          </p:cNvPr>
          <p:cNvSpPr/>
          <p:nvPr/>
        </p:nvSpPr>
        <p:spPr>
          <a:xfrm>
            <a:off x="10120558" y="6312235"/>
            <a:ext cx="1689100" cy="478734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Back to full list</a:t>
            </a:r>
            <a:endParaRPr lang="en-US" sz="1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220" name="Picture 4" descr="Image result for pen and paper vect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10" y="2088014"/>
            <a:ext cx="3568458" cy="3568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63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330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09550" y="935418"/>
            <a:ext cx="11779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n w="0"/>
                <a:solidFill>
                  <a:srgbClr val="003C8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Trial &amp; Error</a:t>
            </a:r>
            <a:endParaRPr lang="en-US" sz="3200" b="1" dirty="0">
              <a:ln w="0"/>
              <a:solidFill>
                <a:srgbClr val="003C8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328411"/>
            <a:ext cx="12192000" cy="330200"/>
          </a:xfrm>
          <a:prstGeom prst="rect">
            <a:avLst/>
          </a:prstGeom>
          <a:gradFill flip="none" rotWithShape="1">
            <a:gsLst>
              <a:gs pos="0">
                <a:srgbClr val="003C84">
                  <a:shade val="30000"/>
                  <a:satMod val="115000"/>
                </a:srgbClr>
              </a:gs>
              <a:gs pos="50000">
                <a:srgbClr val="003C84">
                  <a:shade val="67500"/>
                  <a:satMod val="115000"/>
                </a:srgbClr>
              </a:gs>
              <a:gs pos="100000">
                <a:srgbClr val="003C84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567824" y="2089545"/>
            <a:ext cx="5303800" cy="1410789"/>
          </a:xfrm>
          <a:prstGeom prst="roundRect">
            <a:avLst/>
          </a:prstGeom>
          <a:solidFill>
            <a:srgbClr val="8C9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/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Encourage a trial and error approach to patients taking action on health </a:t>
            </a:r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recommendations</a:t>
            </a:r>
            <a:endParaRPr lang="en-US" sz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96372" y="1858769"/>
            <a:ext cx="1872343" cy="18723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What it is</a:t>
            </a:r>
            <a:endParaRPr lang="en-US" sz="20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6527800"/>
            <a:ext cx="12192000" cy="330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6199389"/>
            <a:ext cx="12192000" cy="330200"/>
          </a:xfrm>
          <a:prstGeom prst="rect">
            <a:avLst/>
          </a:prstGeom>
          <a:gradFill flip="none" rotWithShape="1">
            <a:gsLst>
              <a:gs pos="0">
                <a:srgbClr val="003C84">
                  <a:shade val="30000"/>
                  <a:satMod val="115000"/>
                </a:srgbClr>
              </a:gs>
              <a:gs pos="50000">
                <a:srgbClr val="003C84">
                  <a:shade val="67500"/>
                  <a:satMod val="115000"/>
                </a:srgbClr>
              </a:gs>
              <a:gs pos="100000">
                <a:srgbClr val="003C84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>
            <a:hlinkClick r:id="rId3" action="ppaction://hlinksldjump"/>
          </p:cNvPr>
          <p:cNvSpPr/>
          <p:nvPr/>
        </p:nvSpPr>
        <p:spPr>
          <a:xfrm>
            <a:off x="10120558" y="6312235"/>
            <a:ext cx="1689100" cy="478734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Back to full list</a:t>
            </a:r>
            <a:endParaRPr lang="en-US" sz="1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567824" y="4220779"/>
            <a:ext cx="5303800" cy="1410789"/>
          </a:xfrm>
          <a:prstGeom prst="roundRect">
            <a:avLst/>
          </a:prstGeom>
          <a:solidFill>
            <a:srgbClr val="8C9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/>
            <a:r>
              <a:rPr lang="en-US" sz="12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“Sometimes </a:t>
            </a:r>
            <a:r>
              <a:rPr lang="en-US" sz="12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things don't go as well as we've planned or it might take a few tries to find the right approach. Take note of anything that gets in your way and we can work through other solutions together when you come back</a:t>
            </a:r>
            <a:r>
              <a:rPr lang="en-US" sz="12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.”</a:t>
            </a:r>
            <a:endParaRPr lang="en-US" sz="1200" i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296372" y="3990003"/>
            <a:ext cx="1872343" cy="18723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Example</a:t>
            </a:r>
            <a:endParaRPr lang="en-US" sz="20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242" name="Picture 2" descr="Image result for error vect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071" y="1797000"/>
            <a:ext cx="3976007" cy="3976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78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768" y="5988616"/>
            <a:ext cx="1544301" cy="869384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327400" y="5901204"/>
            <a:ext cx="8864600" cy="956796"/>
            <a:chOff x="3956050" y="6102350"/>
            <a:chExt cx="8235950" cy="755650"/>
          </a:xfrm>
        </p:grpSpPr>
        <p:sp>
          <p:nvSpPr>
            <p:cNvPr id="2" name="Rectangle 1"/>
            <p:cNvSpPr/>
            <p:nvPr/>
          </p:nvSpPr>
          <p:spPr>
            <a:xfrm>
              <a:off x="6362700" y="6102350"/>
              <a:ext cx="5829300" cy="75565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ight Triangle 2"/>
            <p:cNvSpPr/>
            <p:nvPr/>
          </p:nvSpPr>
          <p:spPr>
            <a:xfrm rot="16200000">
              <a:off x="4781550" y="5276850"/>
              <a:ext cx="755650" cy="2406650"/>
            </a:xfrm>
            <a:prstGeom prst="rtTriangl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0" y="0"/>
            <a:ext cx="12192000" cy="330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407400" y="6148768"/>
            <a:ext cx="36893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CA" sz="12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 more information on the </a:t>
            </a:r>
            <a:r>
              <a:rPr lang="en-CA" sz="12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Person-Centred Practice Principles</a:t>
            </a:r>
            <a:r>
              <a:rPr lang="en-CA" sz="12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please contact </a:t>
            </a:r>
            <a:r>
              <a:rPr lang="en-CA" sz="1200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hlinkClick r:id="rId4"/>
              </a:rPr>
              <a:t>phc@ahs.ca</a:t>
            </a:r>
            <a:r>
              <a:rPr lang="en-CA" sz="12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3413" y="2590320"/>
            <a:ext cx="687705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200" i="1" dirty="0" smtClean="0">
                <a:ln w="0"/>
                <a:solidFill>
                  <a:srgbClr val="003C8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Visit the </a:t>
            </a:r>
            <a:r>
              <a:rPr lang="en-CA" sz="3200" i="1" dirty="0" smtClean="0">
                <a:ln w="0"/>
                <a:solidFill>
                  <a:srgbClr val="003C8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hlinkClick r:id="rId5"/>
              </a:rPr>
              <a:t>PHC Resource Centre</a:t>
            </a:r>
            <a:r>
              <a:rPr lang="en-CA" sz="3200" i="1" dirty="0" smtClean="0">
                <a:ln w="0"/>
                <a:solidFill>
                  <a:srgbClr val="003C8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for more information on HealthChange® Methodology</a:t>
            </a:r>
            <a:endParaRPr lang="en-US" sz="3200" b="1" dirty="0">
              <a:ln w="0"/>
              <a:solidFill>
                <a:srgbClr val="003C8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328411"/>
            <a:ext cx="12192000" cy="330200"/>
          </a:xfrm>
          <a:prstGeom prst="rect">
            <a:avLst/>
          </a:prstGeom>
          <a:gradFill flip="none" rotWithShape="1">
            <a:gsLst>
              <a:gs pos="0">
                <a:srgbClr val="003C84">
                  <a:shade val="30000"/>
                  <a:satMod val="115000"/>
                </a:srgbClr>
              </a:gs>
              <a:gs pos="50000">
                <a:srgbClr val="003C84">
                  <a:shade val="67500"/>
                  <a:satMod val="115000"/>
                </a:srgbClr>
              </a:gs>
              <a:gs pos="100000">
                <a:srgbClr val="003C84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6091690"/>
            <a:ext cx="1143000" cy="57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06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824" y="5988616"/>
            <a:ext cx="1544301" cy="869384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327400" y="5901204"/>
            <a:ext cx="8864600" cy="956796"/>
            <a:chOff x="3956050" y="6102350"/>
            <a:chExt cx="8235950" cy="755650"/>
          </a:xfrm>
        </p:grpSpPr>
        <p:sp>
          <p:nvSpPr>
            <p:cNvPr id="2" name="Rectangle 1"/>
            <p:cNvSpPr/>
            <p:nvPr/>
          </p:nvSpPr>
          <p:spPr>
            <a:xfrm>
              <a:off x="6362700" y="6102350"/>
              <a:ext cx="5829300" cy="75565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ight Triangle 2"/>
            <p:cNvSpPr/>
            <p:nvPr/>
          </p:nvSpPr>
          <p:spPr>
            <a:xfrm rot="16200000">
              <a:off x="4781550" y="5276850"/>
              <a:ext cx="755650" cy="2406650"/>
            </a:xfrm>
            <a:prstGeom prst="rtTriangl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0" y="0"/>
            <a:ext cx="12192000" cy="330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407400" y="6148768"/>
            <a:ext cx="36893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CA" sz="12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 more information on the </a:t>
            </a:r>
            <a:r>
              <a:rPr lang="en-CA" sz="12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Person-Centred Practice Principles</a:t>
            </a:r>
            <a:r>
              <a:rPr lang="en-CA" sz="12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please contact </a:t>
            </a:r>
            <a:r>
              <a:rPr lang="en-CA" sz="1200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hlinkClick r:id="rId4"/>
              </a:rPr>
              <a:t>phc@ahs.ca</a:t>
            </a:r>
            <a:r>
              <a:rPr lang="en-CA" sz="12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9550" y="1113218"/>
            <a:ext cx="687705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3200" i="1" dirty="0" smtClean="0">
                <a:ln w="0"/>
                <a:solidFill>
                  <a:srgbClr val="003C8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HealthChange® Methodology</a:t>
            </a:r>
          </a:p>
          <a:p>
            <a:r>
              <a:rPr lang="en-CA" sz="3200" b="1" dirty="0" smtClean="0">
                <a:ln w="0"/>
                <a:solidFill>
                  <a:srgbClr val="003C8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Person-Centred Practice Principles</a:t>
            </a:r>
            <a:endParaRPr lang="en-US" sz="3200" b="1" dirty="0">
              <a:ln w="0"/>
              <a:solidFill>
                <a:srgbClr val="003C8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91700" y="3680292"/>
            <a:ext cx="5905050" cy="2308324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3C84"/>
                </a:solidFill>
              </a:rPr>
              <a:t>The </a:t>
            </a:r>
            <a:r>
              <a:rPr lang="en-US" sz="1200" dirty="0" err="1">
                <a:solidFill>
                  <a:srgbClr val="003C84"/>
                </a:solidFill>
              </a:rPr>
              <a:t>HealthChange</a:t>
            </a:r>
            <a:r>
              <a:rPr lang="en-US" sz="1200" dirty="0">
                <a:solidFill>
                  <a:srgbClr val="003C84"/>
                </a:solidFill>
              </a:rPr>
              <a:t>® Person-</a:t>
            </a:r>
            <a:r>
              <a:rPr lang="en-US" sz="1200" dirty="0" err="1">
                <a:solidFill>
                  <a:srgbClr val="003C84"/>
                </a:solidFill>
              </a:rPr>
              <a:t>Centred</a:t>
            </a:r>
            <a:r>
              <a:rPr lang="en-US" sz="1200" dirty="0">
                <a:solidFill>
                  <a:srgbClr val="003C84"/>
                </a:solidFill>
              </a:rPr>
              <a:t> Practice Principles, as a set, clearly identify the elements of patient-</a:t>
            </a:r>
            <a:r>
              <a:rPr lang="en-US" sz="1200" dirty="0" err="1">
                <a:solidFill>
                  <a:srgbClr val="003C84"/>
                </a:solidFill>
              </a:rPr>
              <a:t>centred</a:t>
            </a:r>
            <a:r>
              <a:rPr lang="en-US" sz="1200" dirty="0">
                <a:solidFill>
                  <a:srgbClr val="003C84"/>
                </a:solidFill>
              </a:rPr>
              <a:t> care and communication. The principles provide guidance for the ‘how to’ of person-</a:t>
            </a:r>
            <a:r>
              <a:rPr lang="en-US" sz="1200" dirty="0" err="1">
                <a:solidFill>
                  <a:srgbClr val="003C84"/>
                </a:solidFill>
              </a:rPr>
              <a:t>centred</a:t>
            </a:r>
            <a:r>
              <a:rPr lang="en-US" sz="1200" dirty="0">
                <a:solidFill>
                  <a:srgbClr val="003C84"/>
                </a:solidFill>
              </a:rPr>
              <a:t> care.  Many providers already use some of these principles. However by having them grouped </a:t>
            </a:r>
            <a:r>
              <a:rPr lang="en-US" sz="1200" dirty="0" smtClean="0">
                <a:solidFill>
                  <a:srgbClr val="003C84"/>
                </a:solidFill>
              </a:rPr>
              <a:t>together, providers and </a:t>
            </a:r>
            <a:r>
              <a:rPr lang="en-US" sz="1200" dirty="0">
                <a:solidFill>
                  <a:srgbClr val="003C84"/>
                </a:solidFill>
              </a:rPr>
              <a:t>teams can reflect on their own communication style, monitor, track and measure their ability to be </a:t>
            </a:r>
            <a:r>
              <a:rPr lang="en-US" sz="1200" dirty="0" smtClean="0">
                <a:solidFill>
                  <a:srgbClr val="003C84"/>
                </a:solidFill>
              </a:rPr>
              <a:t>person-</a:t>
            </a:r>
            <a:r>
              <a:rPr lang="en-US" sz="1200" dirty="0" err="1" smtClean="0">
                <a:solidFill>
                  <a:srgbClr val="003C84"/>
                </a:solidFill>
              </a:rPr>
              <a:t>centred</a:t>
            </a:r>
            <a:r>
              <a:rPr lang="en-US" sz="1200" dirty="0" smtClean="0">
                <a:solidFill>
                  <a:srgbClr val="003C84"/>
                </a:solidFill>
              </a:rPr>
              <a:t> </a:t>
            </a:r>
            <a:r>
              <a:rPr lang="en-US" sz="1200" dirty="0">
                <a:solidFill>
                  <a:srgbClr val="003C84"/>
                </a:solidFill>
              </a:rPr>
              <a:t>in their patient interactions. It is important to recognize that the </a:t>
            </a:r>
            <a:r>
              <a:rPr lang="en-US" sz="1200" dirty="0" err="1">
                <a:solidFill>
                  <a:srgbClr val="003C84"/>
                </a:solidFill>
              </a:rPr>
              <a:t>HealthChange</a:t>
            </a:r>
            <a:r>
              <a:rPr lang="en-US" sz="1200" dirty="0">
                <a:solidFill>
                  <a:srgbClr val="003C84"/>
                </a:solidFill>
              </a:rPr>
              <a:t>® Practice Principles are guiding principles, not hard and fast rules</a:t>
            </a:r>
            <a:r>
              <a:rPr lang="en-US" sz="1200" dirty="0" smtClean="0">
                <a:solidFill>
                  <a:srgbClr val="003C84"/>
                </a:solidFill>
              </a:rPr>
              <a:t>.</a:t>
            </a:r>
            <a:r>
              <a:rPr lang="en-US" sz="1200" dirty="0">
                <a:solidFill>
                  <a:srgbClr val="003C84"/>
                </a:solidFill>
              </a:rPr>
              <a:t> Providers need to use their skills</a:t>
            </a:r>
          </a:p>
          <a:p>
            <a:r>
              <a:rPr lang="en-US" sz="1200" dirty="0">
                <a:solidFill>
                  <a:srgbClr val="003C84"/>
                </a:solidFill>
              </a:rPr>
              <a:t>in tailoring the use of each principle to any particular patient or </a:t>
            </a:r>
            <a:r>
              <a:rPr lang="en-US" sz="1200" dirty="0" smtClean="0">
                <a:solidFill>
                  <a:srgbClr val="003C84"/>
                </a:solidFill>
              </a:rPr>
              <a:t>situation. </a:t>
            </a:r>
            <a:endParaRPr lang="en-US" sz="1200" dirty="0">
              <a:solidFill>
                <a:srgbClr val="003C84"/>
              </a:solidFill>
            </a:endParaRPr>
          </a:p>
          <a:p>
            <a:r>
              <a:rPr lang="en-US" sz="1200" dirty="0">
                <a:solidFill>
                  <a:srgbClr val="003C84"/>
                </a:solidFill>
              </a:rPr>
              <a:t> </a:t>
            </a:r>
          </a:p>
          <a:p>
            <a:r>
              <a:rPr lang="en-US" sz="1200" dirty="0">
                <a:solidFill>
                  <a:srgbClr val="003C84"/>
                </a:solidFill>
              </a:rPr>
              <a:t>The Practice Principles allow providers to give information in a way that is</a:t>
            </a:r>
            <a:r>
              <a:rPr lang="en-US" sz="1200" b="1" dirty="0">
                <a:solidFill>
                  <a:srgbClr val="003C84"/>
                </a:solidFill>
              </a:rPr>
              <a:t> respectful, non-judgmental and relevant</a:t>
            </a:r>
            <a:r>
              <a:rPr lang="en-US" sz="1200" dirty="0">
                <a:solidFill>
                  <a:srgbClr val="003C84"/>
                </a:solidFill>
              </a:rPr>
              <a:t> to the patient. This makes it more likely that they will act on the recommendations given to them.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328411"/>
            <a:ext cx="12192000" cy="330200"/>
          </a:xfrm>
          <a:prstGeom prst="rect">
            <a:avLst/>
          </a:prstGeom>
          <a:gradFill flip="none" rotWithShape="1">
            <a:gsLst>
              <a:gs pos="0">
                <a:srgbClr val="003C84">
                  <a:shade val="30000"/>
                  <a:satMod val="115000"/>
                </a:srgbClr>
              </a:gs>
              <a:gs pos="50000">
                <a:srgbClr val="003C84">
                  <a:shade val="67500"/>
                  <a:satMod val="115000"/>
                </a:srgbClr>
              </a:gs>
              <a:gs pos="100000">
                <a:srgbClr val="003C84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6091690"/>
            <a:ext cx="1143000" cy="57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78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824" y="5988616"/>
            <a:ext cx="1544301" cy="869384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327400" y="5901204"/>
            <a:ext cx="8864600" cy="956796"/>
            <a:chOff x="3956050" y="6102350"/>
            <a:chExt cx="8235950" cy="755650"/>
          </a:xfrm>
        </p:grpSpPr>
        <p:sp>
          <p:nvSpPr>
            <p:cNvPr id="2" name="Rectangle 1"/>
            <p:cNvSpPr/>
            <p:nvPr/>
          </p:nvSpPr>
          <p:spPr>
            <a:xfrm>
              <a:off x="6362700" y="6102350"/>
              <a:ext cx="5829300" cy="75565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ight Triangle 2"/>
            <p:cNvSpPr/>
            <p:nvPr/>
          </p:nvSpPr>
          <p:spPr>
            <a:xfrm rot="16200000">
              <a:off x="4781550" y="5276850"/>
              <a:ext cx="755650" cy="2406650"/>
            </a:xfrm>
            <a:prstGeom prst="rtTriangl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0" y="0"/>
            <a:ext cx="12192000" cy="330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09550" y="935418"/>
            <a:ext cx="11779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n w="0"/>
                <a:solidFill>
                  <a:srgbClr val="003C8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What are they?</a:t>
            </a:r>
            <a:endParaRPr lang="en-US" sz="3200" b="1" dirty="0">
              <a:ln w="0"/>
              <a:solidFill>
                <a:srgbClr val="003C8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328411"/>
            <a:ext cx="12192000" cy="330200"/>
          </a:xfrm>
          <a:prstGeom prst="rect">
            <a:avLst/>
          </a:prstGeom>
          <a:gradFill flip="none" rotWithShape="1">
            <a:gsLst>
              <a:gs pos="0">
                <a:srgbClr val="003C84">
                  <a:shade val="30000"/>
                  <a:satMod val="115000"/>
                </a:srgbClr>
              </a:gs>
              <a:gs pos="50000">
                <a:srgbClr val="003C84">
                  <a:shade val="67500"/>
                  <a:satMod val="115000"/>
                </a:srgbClr>
              </a:gs>
              <a:gs pos="100000">
                <a:srgbClr val="003C84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6091690"/>
            <a:ext cx="1143000" cy="575820"/>
          </a:xfrm>
          <a:prstGeom prst="rect">
            <a:avLst/>
          </a:prstGeom>
        </p:spPr>
      </p:pic>
      <p:sp>
        <p:nvSpPr>
          <p:cNvPr id="6" name="Rounded Rectangle 5">
            <a:hlinkClick r:id="rId5" action="ppaction://hlinksldjump"/>
          </p:cNvPr>
          <p:cNvSpPr/>
          <p:nvPr/>
        </p:nvSpPr>
        <p:spPr>
          <a:xfrm>
            <a:off x="3206750" y="1939484"/>
            <a:ext cx="1689100" cy="768350"/>
          </a:xfrm>
          <a:prstGeom prst="roundRect">
            <a:avLst/>
          </a:prstGeom>
          <a:solidFill>
            <a:srgbClr val="E7A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Client Centred</a:t>
            </a:r>
          </a:p>
          <a:p>
            <a:pPr algn="ctr"/>
            <a:r>
              <a:rPr lang="en-CA" sz="1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Client Choice</a:t>
            </a:r>
          </a:p>
          <a:p>
            <a:pPr algn="ctr"/>
            <a:r>
              <a:rPr lang="en-CA" sz="1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Client Control</a:t>
            </a:r>
            <a:endParaRPr lang="en-US" sz="1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Rounded Rectangle 14">
            <a:hlinkClick r:id="rId6" action="ppaction://hlinksldjump"/>
          </p:cNvPr>
          <p:cNvSpPr/>
          <p:nvPr/>
        </p:nvSpPr>
        <p:spPr>
          <a:xfrm>
            <a:off x="5125075" y="1939484"/>
            <a:ext cx="1689100" cy="768350"/>
          </a:xfrm>
          <a:prstGeom prst="roundRect">
            <a:avLst/>
          </a:prstGeom>
          <a:solidFill>
            <a:srgbClr val="C6B6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Call it as you see it (with tact)</a:t>
            </a:r>
            <a:endParaRPr lang="en-US" sz="1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Rounded Rectangle 16">
            <a:hlinkClick r:id="rId7" action="ppaction://hlinksldjump"/>
          </p:cNvPr>
          <p:cNvSpPr/>
          <p:nvPr/>
        </p:nvSpPr>
        <p:spPr>
          <a:xfrm>
            <a:off x="7043400" y="1939484"/>
            <a:ext cx="1689100" cy="768350"/>
          </a:xfrm>
          <a:prstGeom prst="roundRect">
            <a:avLst/>
          </a:prstGeom>
          <a:solidFill>
            <a:srgbClr val="A56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Four aspects of goal setting</a:t>
            </a:r>
            <a:endParaRPr lang="en-US" sz="1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Rounded Rectangle 18">
            <a:hlinkClick r:id="rId8" action="ppaction://hlinksldjump"/>
          </p:cNvPr>
          <p:cNvSpPr/>
          <p:nvPr/>
        </p:nvSpPr>
        <p:spPr>
          <a:xfrm>
            <a:off x="3206750" y="2990975"/>
            <a:ext cx="1689100" cy="768350"/>
          </a:xfrm>
          <a:prstGeom prst="roundRect">
            <a:avLst/>
          </a:prstGeom>
          <a:solidFill>
            <a:srgbClr val="84AE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5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One thing at a time</a:t>
            </a:r>
          </a:p>
          <a:p>
            <a:pPr algn="ctr"/>
            <a:r>
              <a:rPr lang="en-CA" sz="115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One step at a time</a:t>
            </a:r>
          </a:p>
          <a:p>
            <a:pPr algn="ctr"/>
            <a:r>
              <a:rPr lang="en-CA" sz="115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Adding up over time</a:t>
            </a:r>
            <a:endParaRPr lang="en-US" sz="115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Rounded Rectangle 19">
            <a:hlinkClick r:id="rId9" action="ppaction://hlinksldjump"/>
          </p:cNvPr>
          <p:cNvSpPr/>
          <p:nvPr/>
        </p:nvSpPr>
        <p:spPr>
          <a:xfrm>
            <a:off x="5125075" y="2990975"/>
            <a:ext cx="1689100" cy="768350"/>
          </a:xfrm>
          <a:prstGeom prst="roundRect">
            <a:avLst/>
          </a:prstGeom>
          <a:solidFill>
            <a:srgbClr val="ADB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</a:t>
            </a:r>
            <a:r>
              <a:rPr lang="en-CA" sz="1200" b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RICk</a:t>
            </a:r>
            <a:r>
              <a:rPr lang="en-CA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Principle™</a:t>
            </a:r>
            <a:endParaRPr lang="en-US" sz="1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Rounded Rectangle 20">
            <a:hlinkClick r:id="rId10" action="ppaction://hlinksldjump"/>
          </p:cNvPr>
          <p:cNvSpPr/>
          <p:nvPr/>
        </p:nvSpPr>
        <p:spPr>
          <a:xfrm>
            <a:off x="7043400" y="2990975"/>
            <a:ext cx="1689100" cy="768350"/>
          </a:xfrm>
          <a:prstGeom prst="roundRect">
            <a:avLst/>
          </a:prstGeom>
          <a:solidFill>
            <a:srgbClr val="733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First ask, then offer</a:t>
            </a:r>
            <a:endParaRPr lang="en-US" sz="1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Rounded Rectangle 21">
            <a:hlinkClick r:id="rId11" action="ppaction://hlinksldjump"/>
          </p:cNvPr>
          <p:cNvSpPr/>
          <p:nvPr/>
        </p:nvSpPr>
        <p:spPr>
          <a:xfrm>
            <a:off x="3206750" y="4042466"/>
            <a:ext cx="1689100" cy="768350"/>
          </a:xfrm>
          <a:prstGeom prst="roundRect">
            <a:avLst/>
          </a:prstGeom>
          <a:solidFill>
            <a:srgbClr val="003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WAIT til 8</a:t>
            </a:r>
            <a:endParaRPr lang="en-US" sz="1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Rounded Rectangle 22">
            <a:hlinkClick r:id="rId12" action="ppaction://hlinksldjump"/>
          </p:cNvPr>
          <p:cNvSpPr/>
          <p:nvPr/>
        </p:nvSpPr>
        <p:spPr>
          <a:xfrm>
            <a:off x="5125075" y="4040318"/>
            <a:ext cx="1689100" cy="768350"/>
          </a:xfrm>
          <a:prstGeom prst="roundRect">
            <a:avLst/>
          </a:prstGeom>
          <a:solidFill>
            <a:srgbClr val="1059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Invite the client to write</a:t>
            </a:r>
            <a:endParaRPr lang="en-US" sz="1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Rounded Rectangle 23">
            <a:hlinkClick r:id="rId13" action="ppaction://hlinksldjump"/>
          </p:cNvPr>
          <p:cNvSpPr/>
          <p:nvPr/>
        </p:nvSpPr>
        <p:spPr>
          <a:xfrm>
            <a:off x="7043400" y="4040318"/>
            <a:ext cx="1689100" cy="768350"/>
          </a:xfrm>
          <a:prstGeom prst="roundRect">
            <a:avLst/>
          </a:prstGeom>
          <a:solidFill>
            <a:srgbClr val="8C9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Trial &amp; Error</a:t>
            </a:r>
            <a:endParaRPr lang="en-US" sz="1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38900" y="6269419"/>
            <a:ext cx="55499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CA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Click on a topic area to find out more information.</a:t>
            </a:r>
            <a:endParaRPr lang="en-US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78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330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09550" y="935418"/>
            <a:ext cx="11779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n w="0"/>
                <a:solidFill>
                  <a:srgbClr val="003C8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Client Centred, Client Choice, Client Control (The 3 C’s)</a:t>
            </a:r>
            <a:endParaRPr lang="en-US" sz="3200" b="1" dirty="0">
              <a:ln w="0"/>
              <a:solidFill>
                <a:srgbClr val="003C8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328411"/>
            <a:ext cx="12192000" cy="330200"/>
          </a:xfrm>
          <a:prstGeom prst="rect">
            <a:avLst/>
          </a:prstGeom>
          <a:gradFill flip="none" rotWithShape="1">
            <a:gsLst>
              <a:gs pos="0">
                <a:srgbClr val="003C84">
                  <a:shade val="30000"/>
                  <a:satMod val="115000"/>
                </a:srgbClr>
              </a:gs>
              <a:gs pos="50000">
                <a:srgbClr val="003C84">
                  <a:shade val="67500"/>
                  <a:satMod val="115000"/>
                </a:srgbClr>
              </a:gs>
              <a:gs pos="100000">
                <a:srgbClr val="003C84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haking hands vect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" t="28169" r="3767" b="22597"/>
          <a:stretch/>
        </p:blipFill>
        <p:spPr bwMode="auto">
          <a:xfrm>
            <a:off x="7294879" y="2733321"/>
            <a:ext cx="4273373" cy="2304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1567824" y="2089545"/>
            <a:ext cx="5303800" cy="1410789"/>
          </a:xfrm>
          <a:prstGeom prst="roundRect">
            <a:avLst/>
          </a:prstGeom>
          <a:solidFill>
            <a:srgbClr val="E7A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/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Be person-centred by balancing your duty of care with patients' rights to make fully informed, conscious decisions about what actions they will take</a:t>
            </a:r>
          </a:p>
        </p:txBody>
      </p:sp>
      <p:sp>
        <p:nvSpPr>
          <p:cNvPr id="27" name="Oval 26"/>
          <p:cNvSpPr/>
          <p:nvPr/>
        </p:nvSpPr>
        <p:spPr>
          <a:xfrm>
            <a:off x="296372" y="1858769"/>
            <a:ext cx="1872343" cy="18723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What it is</a:t>
            </a:r>
            <a:endParaRPr lang="en-US" sz="20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567824" y="4220779"/>
            <a:ext cx="5303800" cy="1410789"/>
          </a:xfrm>
          <a:prstGeom prst="roundRect">
            <a:avLst/>
          </a:prstGeom>
          <a:solidFill>
            <a:srgbClr val="E7A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/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Offer patients choice whenever possible and focus on what matters to them. </a:t>
            </a:r>
          </a:p>
          <a:p>
            <a:pPr marL="514350"/>
            <a:r>
              <a:rPr lang="en-US" sz="12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“You </a:t>
            </a:r>
            <a:r>
              <a:rPr lang="en-US" sz="12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have prioritized sleep management as the area you would benefit most from</a:t>
            </a:r>
            <a:r>
              <a:rPr lang="en-US" sz="12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Before you move forward with that, there are some important things I’d like you to know about </a:t>
            </a:r>
            <a:r>
              <a:rPr lang="en-US" sz="12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your </a:t>
            </a:r>
            <a:r>
              <a:rPr lang="en-US" sz="12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medication </a:t>
            </a:r>
            <a:r>
              <a:rPr lang="en-US" sz="12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 can we </a:t>
            </a:r>
            <a:r>
              <a:rPr lang="en-US" sz="12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discuss </a:t>
            </a:r>
            <a:r>
              <a:rPr lang="en-US" sz="12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that now?"</a:t>
            </a:r>
          </a:p>
        </p:txBody>
      </p:sp>
      <p:sp>
        <p:nvSpPr>
          <p:cNvPr id="29" name="Oval 28"/>
          <p:cNvSpPr/>
          <p:nvPr/>
        </p:nvSpPr>
        <p:spPr>
          <a:xfrm>
            <a:off x="296372" y="3990003"/>
            <a:ext cx="1872343" cy="18723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Example</a:t>
            </a:r>
            <a:endParaRPr lang="en-US" sz="20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6527800"/>
            <a:ext cx="12192000" cy="330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6199389"/>
            <a:ext cx="12192000" cy="330200"/>
          </a:xfrm>
          <a:prstGeom prst="rect">
            <a:avLst/>
          </a:prstGeom>
          <a:gradFill flip="none" rotWithShape="1">
            <a:gsLst>
              <a:gs pos="0">
                <a:srgbClr val="003C84">
                  <a:shade val="30000"/>
                  <a:satMod val="115000"/>
                </a:srgbClr>
              </a:gs>
              <a:gs pos="50000">
                <a:srgbClr val="003C84">
                  <a:shade val="67500"/>
                  <a:satMod val="115000"/>
                </a:srgbClr>
              </a:gs>
              <a:gs pos="100000">
                <a:srgbClr val="003C84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>
            <a:hlinkClick r:id="rId4" action="ppaction://hlinksldjump"/>
          </p:cNvPr>
          <p:cNvSpPr/>
          <p:nvPr/>
        </p:nvSpPr>
        <p:spPr>
          <a:xfrm>
            <a:off x="10120558" y="6312235"/>
            <a:ext cx="1689100" cy="478734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Back to full list</a:t>
            </a:r>
            <a:endParaRPr lang="en-US" sz="1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44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330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09550" y="935418"/>
            <a:ext cx="11779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n w="0"/>
                <a:solidFill>
                  <a:srgbClr val="003C8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Call it as you See it (with Tact)</a:t>
            </a:r>
            <a:endParaRPr lang="en-US" sz="3200" b="1" dirty="0">
              <a:ln w="0"/>
              <a:solidFill>
                <a:srgbClr val="003C8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328411"/>
            <a:ext cx="12192000" cy="330200"/>
          </a:xfrm>
          <a:prstGeom prst="rect">
            <a:avLst/>
          </a:prstGeom>
          <a:gradFill flip="none" rotWithShape="1">
            <a:gsLst>
              <a:gs pos="0">
                <a:srgbClr val="003C84">
                  <a:shade val="30000"/>
                  <a:satMod val="115000"/>
                </a:srgbClr>
              </a:gs>
              <a:gs pos="50000">
                <a:srgbClr val="003C84">
                  <a:shade val="67500"/>
                  <a:satMod val="115000"/>
                </a:srgbClr>
              </a:gs>
              <a:gs pos="100000">
                <a:srgbClr val="003C84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669835" y="2089545"/>
            <a:ext cx="5303800" cy="1410789"/>
          </a:xfrm>
          <a:prstGeom prst="roundRect">
            <a:avLst/>
          </a:prstGeom>
          <a:solidFill>
            <a:srgbClr val="C6B6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2713">
              <a:tabLst>
                <a:tab pos="4171950" algn="l"/>
              </a:tabLst>
            </a:pPr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Use honest and open communication with patients and </a:t>
            </a:r>
            <a:endParaRPr lang="en-US" sz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12713">
              <a:tabLst>
                <a:tab pos="4171950" algn="l"/>
              </a:tabLst>
            </a:pPr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tactfully </a:t>
            </a:r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discuss apparent low readiness to act on </a:t>
            </a:r>
            <a:endParaRPr lang="en-US" sz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12713">
              <a:tabLst>
                <a:tab pos="4171950" algn="l"/>
              </a:tabLst>
            </a:pPr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recommendations</a:t>
            </a:r>
            <a:endParaRPr lang="en-US" sz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10120558" y="1858769"/>
            <a:ext cx="1872343" cy="18723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What it is</a:t>
            </a:r>
            <a:endParaRPr lang="en-US" sz="20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669835" y="4220779"/>
            <a:ext cx="5303800" cy="1410789"/>
          </a:xfrm>
          <a:prstGeom prst="roundRect">
            <a:avLst/>
          </a:prstGeom>
          <a:solidFill>
            <a:srgbClr val="C6B6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2713"/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After observing body language that </a:t>
            </a:r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suggests </a:t>
            </a:r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patient isn't </a:t>
            </a:r>
            <a:endParaRPr lang="en-US" sz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12713"/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engaged</a:t>
            </a:r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ask </a:t>
            </a:r>
            <a:r>
              <a:rPr lang="en-US" sz="12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"Mr</a:t>
            </a:r>
            <a:r>
              <a:rPr lang="en-US" sz="12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Jones how are you feeling about our </a:t>
            </a:r>
            <a:endParaRPr lang="en-US" sz="1200" i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12713"/>
            <a:r>
              <a:rPr lang="en-US" sz="12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conversation </a:t>
            </a:r>
            <a:r>
              <a:rPr lang="en-US" sz="12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 far? Is this still your priority area or is there </a:t>
            </a:r>
            <a:endParaRPr lang="en-US" sz="1200" i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12713"/>
            <a:r>
              <a:rPr lang="en-US" sz="12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something </a:t>
            </a:r>
            <a:r>
              <a:rPr lang="en-US" sz="12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else you would like to </a:t>
            </a:r>
            <a:r>
              <a:rPr lang="en-US" sz="12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discuss with </a:t>
            </a:r>
            <a:r>
              <a:rPr lang="en-US" sz="12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 about </a:t>
            </a:r>
            <a:endParaRPr lang="en-US" sz="1200" i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12713"/>
            <a:r>
              <a:rPr lang="en-US" sz="12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your health?"</a:t>
            </a:r>
            <a:endParaRPr lang="en-US" sz="1200" i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10120558" y="3990003"/>
            <a:ext cx="1872343" cy="18723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Example</a:t>
            </a:r>
            <a:endParaRPr lang="en-US" sz="20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6527800"/>
            <a:ext cx="12192000" cy="330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6199389"/>
            <a:ext cx="12192000" cy="330200"/>
          </a:xfrm>
          <a:prstGeom prst="rect">
            <a:avLst/>
          </a:prstGeom>
          <a:gradFill flip="none" rotWithShape="1">
            <a:gsLst>
              <a:gs pos="0">
                <a:srgbClr val="003C84">
                  <a:shade val="30000"/>
                  <a:satMod val="115000"/>
                </a:srgbClr>
              </a:gs>
              <a:gs pos="50000">
                <a:srgbClr val="003C84">
                  <a:shade val="67500"/>
                  <a:satMod val="115000"/>
                </a:srgbClr>
              </a:gs>
              <a:gs pos="100000">
                <a:srgbClr val="003C84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>
            <a:hlinkClick r:id="rId3" action="ppaction://hlinksldjump"/>
          </p:cNvPr>
          <p:cNvSpPr/>
          <p:nvPr/>
        </p:nvSpPr>
        <p:spPr>
          <a:xfrm>
            <a:off x="10120558" y="6312235"/>
            <a:ext cx="1689100" cy="478734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Back to full list</a:t>
            </a:r>
            <a:endParaRPr lang="en-US" sz="1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2" name="Picture 4" descr="Image result for megaphone vector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45" t="20310" r="6170" b="13861"/>
          <a:stretch/>
        </p:blipFill>
        <p:spPr bwMode="auto">
          <a:xfrm>
            <a:off x="1053736" y="2088014"/>
            <a:ext cx="3267789" cy="3431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96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330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09550" y="935418"/>
            <a:ext cx="11779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n w="0"/>
                <a:solidFill>
                  <a:srgbClr val="003C8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Four Aspects of Goal Setting</a:t>
            </a:r>
            <a:endParaRPr lang="en-US" sz="3200" b="1" dirty="0">
              <a:ln w="0"/>
              <a:solidFill>
                <a:srgbClr val="003C8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328411"/>
            <a:ext cx="12192000" cy="330200"/>
          </a:xfrm>
          <a:prstGeom prst="rect">
            <a:avLst/>
          </a:prstGeom>
          <a:gradFill flip="none" rotWithShape="1">
            <a:gsLst>
              <a:gs pos="0">
                <a:srgbClr val="003C84">
                  <a:shade val="30000"/>
                  <a:satMod val="115000"/>
                </a:srgbClr>
              </a:gs>
              <a:gs pos="50000">
                <a:srgbClr val="003C84">
                  <a:shade val="67500"/>
                  <a:satMod val="115000"/>
                </a:srgbClr>
              </a:gs>
              <a:gs pos="100000">
                <a:srgbClr val="003C84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567824" y="2089545"/>
            <a:ext cx="5303800" cy="1410789"/>
          </a:xfrm>
          <a:prstGeom prst="roundRect">
            <a:avLst/>
          </a:prstGeom>
          <a:solidFill>
            <a:srgbClr val="A56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/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Four aspects </a:t>
            </a:r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 completing effective </a:t>
            </a:r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patient-</a:t>
            </a:r>
            <a:r>
              <a:rPr lang="en-US" sz="12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centred</a:t>
            </a:r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goals: </a:t>
            </a:r>
            <a:endParaRPr lang="en-US" sz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42950" indent="-228600">
              <a:buFont typeface="+mj-lt"/>
              <a:buAutoNum type="arabicPeriod"/>
            </a:pPr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</a:t>
            </a:r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bjective </a:t>
            </a:r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clinical </a:t>
            </a:r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targets;</a:t>
            </a:r>
          </a:p>
          <a:p>
            <a:pPr marL="742950" indent="-228600">
              <a:buFont typeface="+mj-lt"/>
              <a:buAutoNum type="arabicPeriod"/>
            </a:pPr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</a:t>
            </a:r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ehavioural </a:t>
            </a:r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action </a:t>
            </a:r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categories;</a:t>
            </a:r>
          </a:p>
          <a:p>
            <a:pPr marL="742950" indent="-228600">
              <a:buFont typeface="+mj-lt"/>
              <a:buAutoNum type="arabicPeriod"/>
            </a:pPr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</a:t>
            </a:r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hort-term </a:t>
            </a:r>
            <a:r>
              <a:rPr lang="en-US" sz="12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behavioural</a:t>
            </a:r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personalized health goals; </a:t>
            </a:r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and</a:t>
            </a:r>
          </a:p>
          <a:p>
            <a:pPr marL="742950" indent="-228600">
              <a:buFont typeface="+mj-lt"/>
              <a:buAutoNum type="arabicPeriod"/>
            </a:pPr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</a:t>
            </a:r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otivational drivers.</a:t>
            </a:r>
            <a:endParaRPr lang="en-US" sz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96372" y="1858769"/>
            <a:ext cx="1872343" cy="18723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What it is</a:t>
            </a:r>
            <a:endParaRPr lang="en-US" sz="20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567824" y="4220779"/>
            <a:ext cx="5303800" cy="1410789"/>
          </a:xfrm>
          <a:prstGeom prst="roundRect">
            <a:avLst/>
          </a:prstGeom>
          <a:solidFill>
            <a:srgbClr val="A56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/>
            <a:r>
              <a:rPr lang="en-US" sz="12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 </a:t>
            </a:r>
            <a:r>
              <a:rPr lang="en-US" sz="12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want to be able to get travel insurance so I can 'snowbird' in Phoenix with my friends. I will need to work towards getting a blood pressure of 120/80.I will start by focusing on monitoring and managing my symptoms. I will write down in my notebook any symptoms I get throughout the day and I will take my blood pressure reading each day before breakfast</a:t>
            </a:r>
            <a:r>
              <a:rPr lang="en-US" sz="12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1200" i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296372" y="3990003"/>
            <a:ext cx="1872343" cy="18723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Example</a:t>
            </a:r>
            <a:endParaRPr lang="en-US" sz="20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6527800"/>
            <a:ext cx="12192000" cy="330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6199389"/>
            <a:ext cx="12192000" cy="330200"/>
          </a:xfrm>
          <a:prstGeom prst="rect">
            <a:avLst/>
          </a:prstGeom>
          <a:gradFill flip="none" rotWithShape="1">
            <a:gsLst>
              <a:gs pos="0">
                <a:srgbClr val="003C84">
                  <a:shade val="30000"/>
                  <a:satMod val="115000"/>
                </a:srgbClr>
              </a:gs>
              <a:gs pos="50000">
                <a:srgbClr val="003C84">
                  <a:shade val="67500"/>
                  <a:satMod val="115000"/>
                </a:srgbClr>
              </a:gs>
              <a:gs pos="100000">
                <a:srgbClr val="003C84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>
            <a:hlinkClick r:id="rId3" action="ppaction://hlinksldjump"/>
          </p:cNvPr>
          <p:cNvSpPr/>
          <p:nvPr/>
        </p:nvSpPr>
        <p:spPr>
          <a:xfrm>
            <a:off x="10120558" y="6312235"/>
            <a:ext cx="1689100" cy="478734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Back to full list</a:t>
            </a:r>
            <a:endParaRPr lang="en-US" sz="1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100" name="Picture 4" descr="Image result for bullseye vect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161" y="1621222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70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330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09550" y="935418"/>
            <a:ext cx="11779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n w="0"/>
                <a:solidFill>
                  <a:srgbClr val="003C8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One Thing at a Time, One Step at a Time, Adding up over Time</a:t>
            </a:r>
            <a:endParaRPr lang="en-US" sz="3200" b="1" dirty="0">
              <a:ln w="0"/>
              <a:solidFill>
                <a:srgbClr val="003C8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328411"/>
            <a:ext cx="12192000" cy="330200"/>
          </a:xfrm>
          <a:prstGeom prst="rect">
            <a:avLst/>
          </a:prstGeom>
          <a:gradFill flip="none" rotWithShape="1">
            <a:gsLst>
              <a:gs pos="0">
                <a:srgbClr val="003C84">
                  <a:shade val="30000"/>
                  <a:satMod val="115000"/>
                </a:srgbClr>
              </a:gs>
              <a:gs pos="50000">
                <a:srgbClr val="003C84">
                  <a:shade val="67500"/>
                  <a:satMod val="115000"/>
                </a:srgbClr>
              </a:gs>
              <a:gs pos="100000">
                <a:srgbClr val="003C84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669835" y="2089545"/>
            <a:ext cx="5303800" cy="1410789"/>
          </a:xfrm>
          <a:prstGeom prst="roundRect">
            <a:avLst/>
          </a:prstGeom>
          <a:solidFill>
            <a:srgbClr val="84AE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2713">
              <a:tabLst>
                <a:tab pos="4171950" algn="l"/>
              </a:tabLst>
            </a:pPr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 goal setting and action planning in a person-centred way </a:t>
            </a:r>
            <a:endParaRPr lang="en-US" sz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12713">
              <a:tabLst>
                <a:tab pos="4171950" algn="l"/>
              </a:tabLst>
            </a:pPr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 </a:t>
            </a:r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ensure goals and actions are realistic, manageable and </a:t>
            </a:r>
            <a:endParaRPr lang="en-US" sz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12713">
              <a:tabLst>
                <a:tab pos="4171950" algn="l"/>
              </a:tabLst>
            </a:pPr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clinically </a:t>
            </a:r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effective over time</a:t>
            </a:r>
          </a:p>
        </p:txBody>
      </p:sp>
      <p:sp>
        <p:nvSpPr>
          <p:cNvPr id="27" name="Oval 26"/>
          <p:cNvSpPr/>
          <p:nvPr/>
        </p:nvSpPr>
        <p:spPr>
          <a:xfrm>
            <a:off x="10120558" y="1858769"/>
            <a:ext cx="1872343" cy="18723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What it is</a:t>
            </a:r>
            <a:endParaRPr lang="en-US" sz="20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669834" y="4220779"/>
            <a:ext cx="5044411" cy="1410789"/>
          </a:xfrm>
          <a:prstGeom prst="roundRect">
            <a:avLst/>
          </a:prstGeom>
          <a:solidFill>
            <a:srgbClr val="84AE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2713"/>
            <a:r>
              <a:rPr lang="en-US" sz="12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“There </a:t>
            </a:r>
            <a:r>
              <a:rPr lang="en-US" sz="12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are a number of things that you will need to </a:t>
            </a:r>
            <a:endParaRPr lang="en-US" sz="1200" i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12713"/>
            <a:r>
              <a:rPr lang="en-US" sz="12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work </a:t>
            </a:r>
            <a:r>
              <a:rPr lang="en-US" sz="12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 to reach your health goal(s) but it wouldn’t work to </a:t>
            </a:r>
            <a:endParaRPr lang="en-US" sz="1200" i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12713"/>
            <a:r>
              <a:rPr lang="en-US" sz="12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tackle </a:t>
            </a:r>
            <a:r>
              <a:rPr lang="en-US" sz="12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them all at once. Let’s work together to determine </a:t>
            </a:r>
            <a:endParaRPr lang="en-US" sz="1200" i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12713"/>
            <a:r>
              <a:rPr lang="en-US" sz="12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what </a:t>
            </a:r>
            <a:r>
              <a:rPr lang="en-US" sz="12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you will benefit from focusing on </a:t>
            </a:r>
            <a:r>
              <a:rPr lang="en-US" sz="12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first and how you can </a:t>
            </a:r>
          </a:p>
          <a:p>
            <a:pPr marL="112713"/>
            <a:r>
              <a:rPr lang="en-US" sz="12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progress from there.” </a:t>
            </a:r>
            <a:endParaRPr lang="en-US" sz="1200" i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10120558" y="3990003"/>
            <a:ext cx="1872343" cy="18723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Example</a:t>
            </a:r>
            <a:endParaRPr lang="en-US" sz="20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6527800"/>
            <a:ext cx="12192000" cy="330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6199389"/>
            <a:ext cx="12192000" cy="330200"/>
          </a:xfrm>
          <a:prstGeom prst="rect">
            <a:avLst/>
          </a:prstGeom>
          <a:gradFill flip="none" rotWithShape="1">
            <a:gsLst>
              <a:gs pos="0">
                <a:srgbClr val="003C84">
                  <a:shade val="30000"/>
                  <a:satMod val="115000"/>
                </a:srgbClr>
              </a:gs>
              <a:gs pos="50000">
                <a:srgbClr val="003C84">
                  <a:shade val="67500"/>
                  <a:satMod val="115000"/>
                </a:srgbClr>
              </a:gs>
              <a:gs pos="100000">
                <a:srgbClr val="003C84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>
            <a:hlinkClick r:id="rId3" action="ppaction://hlinksldjump"/>
          </p:cNvPr>
          <p:cNvSpPr/>
          <p:nvPr/>
        </p:nvSpPr>
        <p:spPr>
          <a:xfrm>
            <a:off x="10120558" y="6312235"/>
            <a:ext cx="1689100" cy="478734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Back to full list</a:t>
            </a:r>
            <a:endParaRPr lang="en-US" sz="1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122" name="Picture 2" descr="Image result for footprints vector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1" t="11037" r="10837" b="12037"/>
          <a:stretch/>
        </p:blipFill>
        <p:spPr bwMode="auto">
          <a:xfrm>
            <a:off x="209550" y="2444230"/>
            <a:ext cx="4693920" cy="31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16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330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09550" y="935418"/>
            <a:ext cx="11779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n w="0"/>
                <a:solidFill>
                  <a:srgbClr val="003C8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</a:t>
            </a:r>
            <a:r>
              <a:rPr lang="en-CA" sz="3200" dirty="0" err="1" smtClean="0">
                <a:ln w="0"/>
                <a:solidFill>
                  <a:srgbClr val="003C8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RICk</a:t>
            </a:r>
            <a:r>
              <a:rPr lang="en-CA" sz="3200" dirty="0" smtClean="0">
                <a:ln w="0"/>
                <a:solidFill>
                  <a:srgbClr val="003C8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Principle™</a:t>
            </a:r>
            <a:endParaRPr lang="en-US" sz="3200" b="1" dirty="0">
              <a:ln w="0"/>
              <a:solidFill>
                <a:srgbClr val="003C8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328411"/>
            <a:ext cx="12192000" cy="330200"/>
          </a:xfrm>
          <a:prstGeom prst="rect">
            <a:avLst/>
          </a:prstGeom>
          <a:gradFill flip="none" rotWithShape="1">
            <a:gsLst>
              <a:gs pos="0">
                <a:srgbClr val="003C84">
                  <a:shade val="30000"/>
                  <a:satMod val="115000"/>
                </a:srgbClr>
              </a:gs>
              <a:gs pos="50000">
                <a:srgbClr val="003C84">
                  <a:shade val="67500"/>
                  <a:satMod val="115000"/>
                </a:srgbClr>
              </a:gs>
              <a:gs pos="100000">
                <a:srgbClr val="003C84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567824" y="2089545"/>
            <a:ext cx="5303800" cy="1410789"/>
          </a:xfrm>
          <a:prstGeom prst="roundRect">
            <a:avLst/>
          </a:prstGeom>
          <a:solidFill>
            <a:srgbClr val="ADB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/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Make sure that patients are ready, willing and able, and understand how and why to follow health recommendations</a:t>
            </a:r>
            <a:endParaRPr lang="en-US" sz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96372" y="1858769"/>
            <a:ext cx="1872343" cy="18723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What it is</a:t>
            </a:r>
            <a:endParaRPr lang="en-US" sz="20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567824" y="4168525"/>
            <a:ext cx="5303800" cy="1526878"/>
          </a:xfrm>
          <a:prstGeom prst="roundRect">
            <a:avLst/>
          </a:prstGeom>
          <a:solidFill>
            <a:srgbClr val="ADB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/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Ask </a:t>
            </a:r>
            <a:r>
              <a:rPr lang="en-US" sz="12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RICk</a:t>
            </a:r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® </a:t>
            </a:r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questions to determine 'where the patient is at' before proceeding. </a:t>
            </a:r>
            <a:r>
              <a:rPr lang="en-US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Readiness</a:t>
            </a:r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sz="12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Is now the right timing for you to look at a weaning schedule for your medication? </a:t>
            </a:r>
            <a:r>
              <a:rPr lang="en-US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Importance</a:t>
            </a:r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sz="12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Would you say that creating a care plan with us is a </a:t>
            </a:r>
            <a:r>
              <a:rPr lang="en-US" sz="12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priority </a:t>
            </a:r>
            <a:r>
              <a:rPr lang="en-US" sz="12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 you right now, given everything else you have going on?" </a:t>
            </a:r>
            <a:r>
              <a:rPr lang="en-US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Confidence</a:t>
            </a:r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sz="12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How confident are you that you can reduce your pop intake to 1 can a day?</a:t>
            </a:r>
            <a:endParaRPr lang="en-US" sz="1200" i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296372" y="3990003"/>
            <a:ext cx="1872343" cy="18723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Example</a:t>
            </a:r>
            <a:endParaRPr lang="en-US" sz="20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6527800"/>
            <a:ext cx="12192000" cy="330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6199389"/>
            <a:ext cx="12192000" cy="330200"/>
          </a:xfrm>
          <a:prstGeom prst="rect">
            <a:avLst/>
          </a:prstGeom>
          <a:gradFill flip="none" rotWithShape="1">
            <a:gsLst>
              <a:gs pos="0">
                <a:srgbClr val="003C84">
                  <a:shade val="30000"/>
                  <a:satMod val="115000"/>
                </a:srgbClr>
              </a:gs>
              <a:gs pos="50000">
                <a:srgbClr val="003C84">
                  <a:shade val="67500"/>
                  <a:satMod val="115000"/>
                </a:srgbClr>
              </a:gs>
              <a:gs pos="100000">
                <a:srgbClr val="003C84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>
            <a:hlinkClick r:id="rId3" action="ppaction://hlinksldjump"/>
          </p:cNvPr>
          <p:cNvSpPr/>
          <p:nvPr/>
        </p:nvSpPr>
        <p:spPr>
          <a:xfrm>
            <a:off x="10120558" y="6312235"/>
            <a:ext cx="1689100" cy="478734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Back to full list</a:t>
            </a:r>
            <a:endParaRPr lang="en-US" sz="1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146" name="Picture 2" descr="Image result for lightbulbvect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6467" y="1157398"/>
            <a:ext cx="2498762" cy="4543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39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330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09550" y="935418"/>
            <a:ext cx="11779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n w="0"/>
                <a:solidFill>
                  <a:srgbClr val="003C8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First Ask, then Offer</a:t>
            </a:r>
            <a:endParaRPr lang="en-US" sz="3200" b="1" dirty="0">
              <a:ln w="0"/>
              <a:solidFill>
                <a:srgbClr val="003C8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328411"/>
            <a:ext cx="12192000" cy="330200"/>
          </a:xfrm>
          <a:prstGeom prst="rect">
            <a:avLst/>
          </a:prstGeom>
          <a:gradFill flip="none" rotWithShape="1">
            <a:gsLst>
              <a:gs pos="0">
                <a:srgbClr val="003C84">
                  <a:shade val="30000"/>
                  <a:satMod val="115000"/>
                </a:srgbClr>
              </a:gs>
              <a:gs pos="50000">
                <a:srgbClr val="003C84">
                  <a:shade val="67500"/>
                  <a:satMod val="115000"/>
                </a:srgbClr>
              </a:gs>
              <a:gs pos="100000">
                <a:srgbClr val="003C84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669835" y="2089545"/>
            <a:ext cx="5303800" cy="1410789"/>
          </a:xfrm>
          <a:prstGeom prst="roundRect">
            <a:avLst/>
          </a:prstGeom>
          <a:solidFill>
            <a:srgbClr val="733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2713">
              <a:tabLst>
                <a:tab pos="4171950" algn="l"/>
              </a:tabLst>
            </a:pPr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Check patients' existing knowledge and ideas prior to </a:t>
            </a:r>
            <a:endParaRPr lang="en-US" sz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12713">
              <a:tabLst>
                <a:tab pos="4171950" algn="l"/>
              </a:tabLst>
            </a:pPr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automatically </a:t>
            </a:r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providing clinical and other information, </a:t>
            </a:r>
            <a:endParaRPr lang="en-US" sz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12713">
              <a:tabLst>
                <a:tab pos="4171950" algn="l"/>
              </a:tabLst>
            </a:pPr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education </a:t>
            </a:r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or suggestions</a:t>
            </a:r>
          </a:p>
        </p:txBody>
      </p:sp>
      <p:sp>
        <p:nvSpPr>
          <p:cNvPr id="27" name="Oval 26"/>
          <p:cNvSpPr/>
          <p:nvPr/>
        </p:nvSpPr>
        <p:spPr>
          <a:xfrm>
            <a:off x="10120558" y="1858769"/>
            <a:ext cx="1872343" cy="18723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What it is</a:t>
            </a:r>
            <a:endParaRPr lang="en-US" sz="20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669835" y="4220779"/>
            <a:ext cx="5303800" cy="1410789"/>
          </a:xfrm>
          <a:prstGeom prst="roundRect">
            <a:avLst/>
          </a:prstGeom>
          <a:solidFill>
            <a:srgbClr val="733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2713"/>
            <a:r>
              <a:rPr lang="en-US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Example 1: </a:t>
            </a:r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“Mrs</a:t>
            </a:r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Brown, tell me what you already understand </a:t>
            </a:r>
            <a:endParaRPr lang="en-US" sz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12713"/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about </a:t>
            </a:r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diabetes and how it can affect a person's </a:t>
            </a:r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body.”</a:t>
            </a:r>
          </a:p>
          <a:p>
            <a:pPr marL="112713"/>
            <a:endParaRPr lang="en-US" sz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12713"/>
            <a:r>
              <a:rPr lang="en-US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Example </a:t>
            </a:r>
            <a:r>
              <a:rPr lang="en-US" sz="1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2: </a:t>
            </a:r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“What </a:t>
            </a:r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 you already know about how a person </a:t>
            </a:r>
            <a:endParaRPr lang="en-US" sz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12713"/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can </a:t>
            </a:r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manage diabetes over </a:t>
            </a:r>
            <a:r>
              <a:rPr lang="en-U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time?”</a:t>
            </a:r>
            <a:endParaRPr lang="en-US" sz="1200" i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10120558" y="3990003"/>
            <a:ext cx="1872343" cy="18723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Example</a:t>
            </a:r>
            <a:endParaRPr lang="en-US" sz="20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6527800"/>
            <a:ext cx="12192000" cy="330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6199389"/>
            <a:ext cx="12192000" cy="330200"/>
          </a:xfrm>
          <a:prstGeom prst="rect">
            <a:avLst/>
          </a:prstGeom>
          <a:gradFill flip="none" rotWithShape="1">
            <a:gsLst>
              <a:gs pos="0">
                <a:srgbClr val="003C84">
                  <a:shade val="30000"/>
                  <a:satMod val="115000"/>
                </a:srgbClr>
              </a:gs>
              <a:gs pos="50000">
                <a:srgbClr val="003C84">
                  <a:shade val="67500"/>
                  <a:satMod val="115000"/>
                </a:srgbClr>
              </a:gs>
              <a:gs pos="100000">
                <a:srgbClr val="003C84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>
            <a:hlinkClick r:id="rId3" action="ppaction://hlinksldjump"/>
          </p:cNvPr>
          <p:cNvSpPr/>
          <p:nvPr/>
        </p:nvSpPr>
        <p:spPr>
          <a:xfrm>
            <a:off x="10120558" y="6312235"/>
            <a:ext cx="1689100" cy="478734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Back to full list</a:t>
            </a:r>
            <a:endParaRPr lang="en-US" sz="1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176" name="Picture 8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02" y="2236377"/>
            <a:ext cx="3188518" cy="318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49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5DA9AF63ED7540A573C9323D8CA6CF" ma:contentTypeVersion="3" ma:contentTypeDescription="Create a new document." ma:contentTypeScope="" ma:versionID="5b853673f1cc2f559449b0dded585869">
  <xsd:schema xmlns:xsd="http://www.w3.org/2001/XMLSchema" xmlns:xs="http://www.w3.org/2001/XMLSchema" xmlns:p="http://schemas.microsoft.com/office/2006/metadata/properties" xmlns:ns1="http://schemas.microsoft.com/sharepoint/v3" xmlns:ns2="0d37f581-b434-4035-8b4e-33383588098f" targetNamespace="http://schemas.microsoft.com/office/2006/metadata/properties" ma:root="true" ma:fieldsID="d9f1ebb60a2ffe29a1128610904e439d" ns1:_="" ns2:_="">
    <xsd:import namespace="http://schemas.microsoft.com/sharepoint/v3"/>
    <xsd:import namespace="0d37f581-b434-4035-8b4e-33383588098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eams_x0020_location" minOccurs="0"/>
                <xsd:element ref="ns2:Page_x0020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37f581-b434-4035-8b4e-33383588098f" elementFormDefault="qualified">
    <xsd:import namespace="http://schemas.microsoft.com/office/2006/documentManagement/types"/>
    <xsd:import namespace="http://schemas.microsoft.com/office/infopath/2007/PartnerControls"/>
    <xsd:element name="Teams_x0020_location" ma:index="10" nillable="true" ma:displayName="Teams location" ma:format="Hyperlink" ma:internalName="Teams_x0020_location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age_x0020_Location" ma:index="11" nillable="true" ma:displayName="Page Location" ma:format="Hyperlink" ma:internalName="Page_x0020_Location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Page_x0020_Location xmlns="0d37f581-b434-4035-8b4e-33383588098f">
      <Url xsi:nil="true"/>
      <Description xsi:nil="true"/>
    </Page_x0020_Location>
    <Teams_x0020_location xmlns="0d37f581-b434-4035-8b4e-33383588098f">
      <Url xsi:nil="true"/>
      <Description xsi:nil="true"/>
    </Teams_x0020_location>
  </documentManagement>
</p:properties>
</file>

<file path=customXml/itemProps1.xml><?xml version="1.0" encoding="utf-8"?>
<ds:datastoreItem xmlns:ds="http://schemas.openxmlformats.org/officeDocument/2006/customXml" ds:itemID="{4B65467F-83ED-4C45-BA9F-094EB104406B}"/>
</file>

<file path=customXml/itemProps2.xml><?xml version="1.0" encoding="utf-8"?>
<ds:datastoreItem xmlns:ds="http://schemas.openxmlformats.org/officeDocument/2006/customXml" ds:itemID="{42DC251C-77CC-4DD6-A774-84EDE52C1B53}"/>
</file>

<file path=customXml/itemProps3.xml><?xml version="1.0" encoding="utf-8"?>
<ds:datastoreItem xmlns:ds="http://schemas.openxmlformats.org/officeDocument/2006/customXml" ds:itemID="{87D6C8BC-873B-4EC1-9EE3-FCF6A0942EBB}"/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1063</Words>
  <Application>Microsoft Office PowerPoint</Application>
  <PresentationFormat>Custom</PresentationFormat>
  <Paragraphs>124</Paragraphs>
  <Slides>13</Slides>
  <Notes>13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Alberta Health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Robison</dc:creator>
  <cp:lastModifiedBy>Michele D. Hannay</cp:lastModifiedBy>
  <cp:revision>37</cp:revision>
  <dcterms:created xsi:type="dcterms:W3CDTF">2018-01-17T17:12:58Z</dcterms:created>
  <dcterms:modified xsi:type="dcterms:W3CDTF">2018-02-02T20:58:20Z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1103189026</vt:i4>
  </property>
  <property fmtid="{D5CDD505-2E9C-101B-9397-08002B2CF9AE}" pid="3" name="_NewReviewCycle">
    <vt:lpwstr/>
  </property>
  <property fmtid="{D5CDD505-2E9C-101B-9397-08002B2CF9AE}" pid="4" name="_EmailSubject">
    <vt:lpwstr>Documents to add to PaCT website</vt:lpwstr>
  </property>
  <property fmtid="{D5CDD505-2E9C-101B-9397-08002B2CF9AE}" pid="5" name="_AuthorEmail">
    <vt:lpwstr>michele.hannay@topalbertadoctors.org</vt:lpwstr>
  </property>
  <property fmtid="{D5CDD505-2E9C-101B-9397-08002B2CF9AE}" pid="6" name="_AuthorEmailDisplayName">
    <vt:lpwstr>Michele D. Hannay</vt:lpwstr>
  </property>
  <property fmtid="{D5CDD505-2E9C-101B-9397-08002B2CF9AE}" pid="7" name="ContentTypeId">
    <vt:lpwstr>0x0101004A5DA9AF63ED7540A573C9323D8CA6CF</vt:lpwstr>
  </property>
  <property fmtid="{D5CDD505-2E9C-101B-9397-08002B2CF9AE}" pid="8" name="project">
    <vt:lpwstr>;#PaCT;#</vt:lpwstr>
  </property>
</Properties>
</file>